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4" r:id="rId26"/>
    <p:sldId id="280" r:id="rId27"/>
    <p:sldId id="293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D57D10-65B3-40A1-871D-D62E83E21CF3}">
  <a:tblStyle styleId="{D2D57D10-65B3-40A1-871D-D62E83E21C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405"/>
  </p:normalViewPr>
  <p:slideViewPr>
    <p:cSldViewPr snapToGrid="0">
      <p:cViewPr varScale="1">
        <p:scale>
          <a:sx n="131" d="100"/>
          <a:sy n="131" d="100"/>
        </p:scale>
        <p:origin x="1624" y="184"/>
      </p:cViewPr>
      <p:guideLst>
        <p:guide orient="horz" pos="2160"/>
        <p:guide pos="23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beb00368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5beb00368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2pPr>
            <a:lvl3pPr lvl="2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lvl="3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lvl="4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title" idx="2"/>
          </p:nvPr>
        </p:nvSpPr>
        <p:spPr>
          <a:xfrm>
            <a:off x="2021075" y="5104975"/>
            <a:ext cx="569700" cy="476400"/>
          </a:xfrm>
          <a:prstGeom prst="rect">
            <a:avLst/>
          </a:prstGeom>
        </p:spPr>
        <p:txBody>
          <a:bodyPr spcFirstLastPara="1" wrap="square" lIns="91425" tIns="45700" rIns="91425" bIns="457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marL="1371600" lvl="2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marL="182880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marL="228600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8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8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marL="1371600" lvl="2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marL="182880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marL="228600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EA4335"/>
          </p15:clr>
        </p15:guide>
        <p15:guide id="2" pos="2880">
          <p15:clr>
            <a:srgbClr val="EA4335"/>
          </p15:clr>
        </p15:guide>
        <p15:guide id="3" orient="horz" pos="86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ire.ca.gov/fire_prevention/fhsz_maps/FHSZ/santa_clara/San_Jose.pdf" TargetMode="External"/><Relationship Id="rId5" Type="http://schemas.openxmlformats.org/officeDocument/2006/relationships/hyperlink" Target="https://spatialservices.conservation.ca.gov/arcgis/rest/services/CGS_Earthquake_Hazard_Zones/SHP_ZoneInfo/MapServer" TargetMode="External"/><Relationship Id="rId4" Type="http://schemas.openxmlformats.org/officeDocument/2006/relationships/hyperlink" Target="https://www.zillow.com/homes/san-jose_rb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ctrTitle"/>
          </p:nvPr>
        </p:nvSpPr>
        <p:spPr>
          <a:xfrm>
            <a:off x="971550" y="4941888"/>
            <a:ext cx="8064946" cy="54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</a:rPr>
              <a:t>House Price Prediction in Natural Hazard Prone Areas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88" name="Google Shape;88;p14"/>
          <p:cNvSpPr/>
          <p:nvPr/>
        </p:nvSpPr>
        <p:spPr>
          <a:xfrm>
            <a:off x="6600825" y="5773750"/>
            <a:ext cx="2495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Uma Maheswari Raju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457200" y="182171"/>
            <a:ext cx="8229600" cy="51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EDA</a:t>
            </a:r>
            <a:endParaRPr dirty="0"/>
          </a:p>
        </p:txBody>
      </p:sp>
      <p:pic>
        <p:nvPicPr>
          <p:cNvPr id="157" name="Google Shape;157;p23" descr="https://lh4.googleusercontent.com/X6Jd7B2KEu6rfCqZs7RtcAFsn-3wGRaMNvbElXb-91uXp1JSnJsSEnhacIjU7_RZ14pJz8hmglcRsl2P1Mq6Bs1lKtZwts2DmkmKKAjYdhtXvXVJ_q0D_OTjwkTCQ7PebbWKUDU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65" y="1226886"/>
            <a:ext cx="8979614" cy="563111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/>
          <p:nvPr/>
        </p:nvSpPr>
        <p:spPr>
          <a:xfrm>
            <a:off x="385280" y="859327"/>
            <a:ext cx="44807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year built is the most common ?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501150" y="0"/>
            <a:ext cx="8229600" cy="729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EDA</a:t>
            </a:r>
            <a:endParaRPr dirty="0"/>
          </a:p>
        </p:txBody>
      </p:sp>
      <p:pic>
        <p:nvPicPr>
          <p:cNvPr id="164" name="Google Shape;164;p24" descr="https://lh5.googleusercontent.com/AaHuanKHaHT33qI3qNqQt_MbU8qrRGOSdfkAHLarGym_G_KChOJqKSzV6w2mPeYY9Lo6ilXDu_u36y8EBOFbBJjDQdjlkTMHBEfWqrMPPv1IqHCbCGmfEx8rEoFb6YghLWkMSqlX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1306601"/>
            <a:ext cx="9143999" cy="55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/>
          <p:nvPr/>
        </p:nvSpPr>
        <p:spPr>
          <a:xfrm>
            <a:off x="0" y="937268"/>
            <a:ext cx="7200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month is popular for selling house?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457200" y="-9728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EDA</a:t>
            </a:r>
            <a:endParaRPr dirty="0"/>
          </a:p>
        </p:txBody>
      </p:sp>
      <p:pic>
        <p:nvPicPr>
          <p:cNvPr id="171" name="Google Shape;171;p25" descr="https://lh3.googleusercontent.com/CHGG-d0Wc5FG3PDKbset7UeWRGPa7cMYteDhcZ7XEHaeNmonEtVQLjPBo_2GaB-Hy71Kwgt0ksQ1GlmGUasxJKaYSGgTxcC0Mlj0Oy32KkHJGcr9mP8EiMUxW9gP92Nec39EWA7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1293459"/>
            <a:ext cx="9144000" cy="539916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/>
          <p:nvPr/>
        </p:nvSpPr>
        <p:spPr>
          <a:xfrm>
            <a:off x="356430" y="904672"/>
            <a:ext cx="39549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year was most house sold?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446926" y="99978"/>
            <a:ext cx="8229600" cy="67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EDA</a:t>
            </a:r>
            <a:endParaRPr dirty="0"/>
          </a:p>
        </p:txBody>
      </p:sp>
      <p:sp>
        <p:nvSpPr>
          <p:cNvPr id="178" name="Google Shape;178;p26"/>
          <p:cNvSpPr/>
          <p:nvPr/>
        </p:nvSpPr>
        <p:spPr>
          <a:xfrm>
            <a:off x="78004" y="852492"/>
            <a:ext cx="40173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hazard is most common?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578" y="1274322"/>
            <a:ext cx="7516311" cy="5583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>
            <a:spLocks noGrp="1"/>
          </p:cNvSpPr>
          <p:nvPr>
            <p:ph type="title"/>
          </p:nvPr>
        </p:nvSpPr>
        <p:spPr>
          <a:xfrm>
            <a:off x="457200" y="83725"/>
            <a:ext cx="8229600" cy="63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EDA</a:t>
            </a:r>
            <a:endParaRPr dirty="0"/>
          </a:p>
        </p:txBody>
      </p:sp>
      <p:pic>
        <p:nvPicPr>
          <p:cNvPr id="185" name="Google Shape;185;p27" descr="https://lh6.googleusercontent.com/15sDj8n6cQnc8wkWcZ2Jr_S7ZVkqp-HkNBH_wpljhW1ITY_Jlo9-oAIGogiSYCgCT0HUf9wNjSGAvRwVdSvkWL_u4WhIlvZ2G6i27G-h2wh-foyvRdznAjabY4u984Ny0vcR7iUO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01102" y="1214570"/>
            <a:ext cx="8928243" cy="561165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/>
          <p:nvPr/>
        </p:nvSpPr>
        <p:spPr>
          <a:xfrm>
            <a:off x="236400" y="832970"/>
            <a:ext cx="73794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many number of houses in different price bin?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457200" y="151349"/>
            <a:ext cx="8229600" cy="51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EDA</a:t>
            </a:r>
            <a:endParaRPr dirty="0"/>
          </a:p>
        </p:txBody>
      </p:sp>
      <p:pic>
        <p:nvPicPr>
          <p:cNvPr id="192" name="Google Shape;192;p28" descr="https://lh6.googleusercontent.com/RC9tpoR2PEgQpB4KLSePA-nxEpV9Bet6H9q_96xi3LoYBm98ACOguWGgWV--Lg5Ci_PbPxiwF61RA87h-DuNRlp9OOJK7ei90Vry2ut1Uy-gD77zFV3bKtaiFCvsNe8Z_DQuIWx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631" y="1331150"/>
            <a:ext cx="8902454" cy="537120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/>
          <p:nvPr/>
        </p:nvSpPr>
        <p:spPr>
          <a:xfrm>
            <a:off x="191262" y="810035"/>
            <a:ext cx="86685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many number of bedrooms in different price bin?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>
            <a:spLocks noGrp="1"/>
          </p:cNvSpPr>
          <p:nvPr>
            <p:ph type="title"/>
          </p:nvPr>
        </p:nvSpPr>
        <p:spPr>
          <a:xfrm>
            <a:off x="436652" y="83285"/>
            <a:ext cx="8229600" cy="594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EDA</a:t>
            </a:r>
            <a:endParaRPr dirty="0"/>
          </a:p>
        </p:txBody>
      </p:sp>
      <p:pic>
        <p:nvPicPr>
          <p:cNvPr id="199" name="Google Shape;199;p29" descr="https://lh4.googleusercontent.com/cBrI2QsJHurkMbP1kwxRrKX3ydD5y9pTB33CxPIFjtyMqisSTvmKnmGQ0d-CIDKUn4UiBI5SZ3jLnvZrgrvRFnpjZCUrQbn5NuPskMV-wg6viISGL0CcnU4rInWNFsjn5T5vUaux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21013" y="1226778"/>
            <a:ext cx="8482519" cy="563122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/>
          <p:nvPr/>
        </p:nvSpPr>
        <p:spPr>
          <a:xfrm>
            <a:off x="189760" y="857478"/>
            <a:ext cx="676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effect of natural hazard (Liquefaction) in price?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486383" y="82457"/>
            <a:ext cx="8229600" cy="6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EDA</a:t>
            </a:r>
            <a:endParaRPr dirty="0"/>
          </a:p>
        </p:txBody>
      </p:sp>
      <p:pic>
        <p:nvPicPr>
          <p:cNvPr id="206" name="Google Shape;206;p30" descr="https://lh5.googleusercontent.com/Ae6wb3UJhOgHzg1ALb1eRWmBqgHoWhOAs2W40AOMEjWELz_aAVFPnzjPj6k7Oy0XFUxteHo5J7pTeOJ-k-I2F0mRqJrDGR0E5vXg6k42HdeX3YSmX5du2MmK9FjsBAG11fkhfb6y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40468" y="1176241"/>
            <a:ext cx="8375515" cy="568175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/>
          <p:nvPr/>
        </p:nvSpPr>
        <p:spPr>
          <a:xfrm>
            <a:off x="208823" y="806941"/>
            <a:ext cx="662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effect of natural hazard (Landslide) in price?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447472" y="157906"/>
            <a:ext cx="8229600" cy="542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EDA</a:t>
            </a:r>
            <a:endParaRPr dirty="0"/>
          </a:p>
        </p:txBody>
      </p:sp>
      <p:pic>
        <p:nvPicPr>
          <p:cNvPr id="213" name="Google Shape;213;p31" descr="https://lh6.googleusercontent.com/wswaj4_EdoPAtyq7YLRHl6WAUL0qyW2QImVxv1bRNw0eQmyb0FeM66plIyMRdEyaMEl-LCY59M9QxrEVlZ9r8v33qo1jnTFYk65TM1IR8r-d8mkyjVAs13qXe7O2JhbB9vlCBiX_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30740" y="1293860"/>
            <a:ext cx="8540886" cy="556414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/>
          <p:nvPr/>
        </p:nvSpPr>
        <p:spPr>
          <a:xfrm>
            <a:off x="261247" y="924528"/>
            <a:ext cx="66967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effect of natural hazard (Fault zone) in price?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768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EDA</a:t>
            </a:r>
            <a:endParaRPr dirty="0"/>
          </a:p>
        </p:txBody>
      </p:sp>
      <p:pic>
        <p:nvPicPr>
          <p:cNvPr id="220" name="Google Shape;220;p32" descr="https://lh3.googleusercontent.com/TcOM7OcmWQhO_fPCbRywhzDLhbitEFeRmHwliUnttXchoZLGrYrUCZ3aXZ7JgM5awwdVoKgsoz8e7rf1tm9sqPZWzOpdharVVniAWOT28gEhSw9g6IuR0GzO1VZwGYcMM7eaOuly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799617" y="1230867"/>
            <a:ext cx="6303524" cy="562713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/>
          <p:nvPr/>
        </p:nvSpPr>
        <p:spPr>
          <a:xfrm>
            <a:off x="322119" y="861535"/>
            <a:ext cx="42498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 distribution in geospatial frame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Who is the audience?</a:t>
            </a:r>
            <a:endParaRPr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body" idx="1"/>
          </p:nvPr>
        </p:nvSpPr>
        <p:spPr>
          <a:xfrm>
            <a:off x="292813" y="920736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Banks and Financial Investors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Real estate company and marketplace</a:t>
            </a:r>
            <a:endParaRPr dirty="0"/>
          </a:p>
        </p:txBody>
      </p:sp>
      <p:pic>
        <p:nvPicPr>
          <p:cNvPr id="95" name="Google Shape;9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1257" y="2475441"/>
            <a:ext cx="3750991" cy="300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2813" y="2415102"/>
            <a:ext cx="5119143" cy="3031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>
            <a:spLocks noGrp="1"/>
          </p:cNvSpPr>
          <p:nvPr>
            <p:ph type="title"/>
          </p:nvPr>
        </p:nvSpPr>
        <p:spPr>
          <a:xfrm>
            <a:off x="251520" y="128429"/>
            <a:ext cx="8712968" cy="63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Correlation - Features and Price</a:t>
            </a:r>
            <a:endParaRPr dirty="0"/>
          </a:p>
        </p:txBody>
      </p:sp>
      <p:pic>
        <p:nvPicPr>
          <p:cNvPr id="227" name="Google Shape;227;p33" descr="https://lh3.googleusercontent.com/Lbfl0wC9naDyEs3681DzhzqGGkgvOEsX9_Odbx84R9sZnPqM7WUuulDk4cuVx4k6ELnIbwHMAceOlH5FgWZ1G-AZK13sTUzUBnYBndCFNwMic_iCOLny_lrBAQPExQ8gSiPLPxbz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72201" y="906752"/>
            <a:ext cx="4535803" cy="2818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 descr="https://lh5.googleusercontent.com/QIIjWuokMkBs2g76dAd-clW33ld3xfhSrqvOvMqVyKAjlMHAGaWirnvy0u_i1zCZE1gBTfL2kYe0HCBRoab401z9sNL8_ozntX4pjfuYb5xXeZ3RkWY0EHw_8cpc_QJ-R3KhBMBx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82994" y="906751"/>
            <a:ext cx="4461006" cy="2818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 descr="https://lh6.googleusercontent.com/_FU55uvj42sNQ0trabfC04vkM3QBf8uxYfX10gBt5HykjlgF-xvQbaAcmFeM2Mh13ub5waQR7vBwC3SDdVEGMvjOVko06i9wJYtJK1snuAJw7wdpK2jhw75kuXLG9NzPDXYCXCs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203" y="3873689"/>
            <a:ext cx="4535802" cy="2867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 descr="https://lh6.googleusercontent.com/S5J54AdXrrkU7wIYVeX34h3nr5WFz01dAKOntYks8Ykg9VeQKxCdQOjiGMo40VsSbUyYtOpIlDCrSs0YxHtqs7vu5-QQRcGuE0wOJ7tSR7MsdmnZxBpHISDjbjv9low_aCR3AEsx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00685" y="3786141"/>
            <a:ext cx="4443315" cy="304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>
            <a:spLocks noGrp="1"/>
          </p:cNvSpPr>
          <p:nvPr>
            <p:ph type="title"/>
          </p:nvPr>
        </p:nvSpPr>
        <p:spPr>
          <a:xfrm>
            <a:off x="487904" y="211256"/>
            <a:ext cx="8229600" cy="55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</a:rPr>
              <a:t>Correlation - Features and Price</a:t>
            </a:r>
            <a:endParaRPr dirty="0"/>
          </a:p>
        </p:txBody>
      </p:sp>
      <p:pic>
        <p:nvPicPr>
          <p:cNvPr id="236" name="Google Shape;236;p34" descr="https://lh6.googleusercontent.com/QhXcFAuGWAbkBDsOTeDXqNrqKKmRYMsOh_btai-3mJU4RLFjyk055b0ssVTjIlgJWN3I-IiHQvB_fWvyP1IsIRTcBDai3XrYHqiLEfb-Gobwlr3FeYkH6Rk_31Dtq92jSRPuNeqM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7880" y="869325"/>
            <a:ext cx="4574824" cy="2911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 descr="https://lh3.googleusercontent.com/HBc_H2eHJujrADzRe0OeJFtdG1scZuLeC3bi0vE_y04D4dqqUBsxnOa6mlLh4-zTy201aE01rXZDXZUC2Ti2sK-5O5BKT8RNJc3VEfzrBlqlkfwcixeSAnyajveTfWbLQR7LXir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9168" y="867535"/>
            <a:ext cx="4424832" cy="291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 descr="https://lh4.googleusercontent.com/PiHgxqYcFt4Gox0DCVZgrqkdlo9a4qbsu7I8sq3IcR3vgCzEG3qkMkDdt5QNRf529xzSL4LQd18KISKbRx8pTd_zhiOxzhd8b7Z82Zyt3Zv68irSwpWaygIN0d-KZH99T2f08MTF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644" y="3780496"/>
            <a:ext cx="4541296" cy="3077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 descr="https://lh4.googleusercontent.com/A_QXZxfBwEio6HjGdKk2AHlHjCPS6KxTQ2wAtvJZRJsVNhMofi-JWhVo0I8nSuabpQuJ-qzCLq3qp8frd7mfnSy8wH0Pr_fg-SgwjYrk-KaPG9Ofska-NZPeU2JAFJv70TtxDklU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19168" y="3780496"/>
            <a:ext cx="4466776" cy="307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8229600" cy="61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</a:rPr>
              <a:t>Correlation - Features and Price</a:t>
            </a:r>
            <a:endParaRPr dirty="0"/>
          </a:p>
        </p:txBody>
      </p:sp>
      <p:pic>
        <p:nvPicPr>
          <p:cNvPr id="245" name="Google Shape;245;p35" descr="https://lh5.googleusercontent.com/F5sxdrVSpnmEH1PlsXTvpI993S-5TKXVNgNssXX5ZmpgqjYO4CzxkjuIs5e50jzZ9w3cMxzATmYGZSjpC8TtS4OM35Hh74vBi3egokOendJaVkYmmbf4LvBtRwZbO4L4O-KhN6_k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4645704" y="3814995"/>
            <a:ext cx="4498296" cy="29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 descr="https://lh4.googleusercontent.com/H1qRD4jJixT9-aqeYOryyP2fzmdVpj1gMvgZzE8fJ45sd8Rsj2r-cSNBKuvGMOD9ZXZLW5Keo42sthCx7Wl-kcbD6EVobNXzrqxXbzVY-mQb5ZUGRd_Kpp5rl2I3R4vKNbnKyRJi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41691" y="3814995"/>
            <a:ext cx="4667794" cy="2990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 descr="https://lh4.googleusercontent.com/biIHlbFH2MnWJ6KFGb2gKiZ9cKlS86EzT8c1iZL8-xOarOdj6vBrY98SwkRU6W90wtv229ufr8nv0ipHDTtL_Z5mBiIbtKwe7fzsCHNLfrzFFhUZ-v-WpalmQpP2cnCihwC_kQ-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26103" y="913326"/>
            <a:ext cx="4561462" cy="2879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 descr="https://lh6.googleusercontent.com/aerleyXBMiv22Zs17LiZHF0h24vJdVY-_nLIBxwsYEpeoOKJVBlhbGuyjDKVyWdDb8GPcKhIn7oZvA4GCa9ZGxL6R_n42p3HqWi7xMGECyTBAAv5L_4nQA-SEhQKADPSlNV-0zpz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5690" y="913326"/>
            <a:ext cx="4631793" cy="2901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xfrm>
            <a:off x="179512" y="116632"/>
            <a:ext cx="8712968" cy="62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Correlation Coefficients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1"/>
          </p:nvPr>
        </p:nvSpPr>
        <p:spPr>
          <a:xfrm>
            <a:off x="475931" y="1086898"/>
            <a:ext cx="8589747" cy="5107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 dirty="0" err="1"/>
              <a:t>Sqft</a:t>
            </a:r>
            <a:r>
              <a:rPr lang="en-US" sz="2300" dirty="0"/>
              <a:t>		                 	 0.521310</a:t>
            </a:r>
            <a:endParaRPr dirty="0"/>
          </a:p>
          <a:p>
            <a:pPr marL="342900" lvl="0" indent="-34290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 dirty="0"/>
              <a:t>Lot size 	            	 0.428212</a:t>
            </a:r>
            <a:endParaRPr dirty="0"/>
          </a:p>
          <a:p>
            <a:pPr marL="342900" lvl="0" indent="-34290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 dirty="0"/>
              <a:t>Bedrooms                     	 0.368206</a:t>
            </a:r>
            <a:endParaRPr dirty="0"/>
          </a:p>
          <a:p>
            <a:pPr marL="342900" lvl="0" indent="-34290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 dirty="0"/>
              <a:t>Liquefaction                 	 0.361638</a:t>
            </a:r>
            <a:endParaRPr dirty="0"/>
          </a:p>
          <a:p>
            <a:pPr marL="342900" lvl="0" indent="-34290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 dirty="0"/>
              <a:t>House type	            	 0.317384</a:t>
            </a:r>
            <a:endParaRPr dirty="0"/>
          </a:p>
          <a:p>
            <a:pPr marL="342900" lvl="0" indent="-34290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 dirty="0"/>
              <a:t>Bathrooms			 0.250558</a:t>
            </a:r>
            <a:endParaRPr dirty="0"/>
          </a:p>
          <a:p>
            <a:pPr marL="342900" lvl="0" indent="-34290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 dirty="0"/>
              <a:t>Zip code                  	 0.139833</a:t>
            </a:r>
            <a:endParaRPr dirty="0"/>
          </a:p>
          <a:p>
            <a:pPr marL="342900" lvl="0" indent="-34290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 dirty="0"/>
              <a:t>Fault zone                   	 0.036062</a:t>
            </a:r>
            <a:endParaRPr dirty="0"/>
          </a:p>
          <a:p>
            <a:pPr marL="342900" lvl="0" indent="-34290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 dirty="0" err="1"/>
              <a:t>Month_sold</a:t>
            </a:r>
            <a:r>
              <a:rPr lang="en-US" sz="2300" dirty="0"/>
              <a:t>             	-0.065022</a:t>
            </a:r>
            <a:endParaRPr dirty="0"/>
          </a:p>
          <a:p>
            <a:pPr marL="342900" lvl="0" indent="-34290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 dirty="0"/>
              <a:t>Year built		  	-0.052772</a:t>
            </a:r>
            <a:endParaRPr dirty="0"/>
          </a:p>
          <a:p>
            <a:pPr marL="342900" lvl="0" indent="-34290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 dirty="0"/>
              <a:t>Landslide                	-0.002046</a:t>
            </a:r>
            <a:endParaRPr dirty="0"/>
          </a:p>
          <a:p>
            <a:pPr marL="342900" lvl="0" indent="-34290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 dirty="0"/>
              <a:t>Fire hazard                        </a:t>
            </a:r>
            <a:r>
              <a:rPr lang="en-US" sz="2300" dirty="0" err="1"/>
              <a:t>NaN</a:t>
            </a:r>
            <a:br>
              <a:rPr lang="en-US" sz="2300" dirty="0"/>
            </a:br>
            <a:endParaRPr sz="23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>
            <a:spLocks noGrp="1"/>
          </p:cNvSpPr>
          <p:nvPr>
            <p:ph type="title"/>
          </p:nvPr>
        </p:nvSpPr>
        <p:spPr>
          <a:xfrm>
            <a:off x="423093" y="0"/>
            <a:ext cx="8229600" cy="875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Data Story</a:t>
            </a:r>
            <a:endParaRPr dirty="0"/>
          </a:p>
        </p:txBody>
      </p:sp>
      <p:pic>
        <p:nvPicPr>
          <p:cNvPr id="261" name="Google Shape;261;p37" descr="https://lh3.googleusercontent.com/Ql_ubZmHjnBZBuej6GK1-Tw0nbPw6csBtTR7aFt16f9gsJIgh6BVTkBUTjN6E33BMHRvq_evzl4imGGpWK-LSclpTHAIPlw4LcqLHgR1czsGhKQhCNAw3M3t22rcmdOVR9LgTiX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089" y="1196565"/>
            <a:ext cx="8672268" cy="4834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59;p37">
            <a:extLst>
              <a:ext uri="{FF2B5EF4-FFF2-40B4-BE49-F238E27FC236}">
                <a16:creationId xmlns:a16="http://schemas.microsoft.com/office/drawing/2014/main" id="{E88166B7-50BA-C74A-B5B5-2A581E1911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093" y="0"/>
            <a:ext cx="8229600" cy="875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Data Story</a:t>
            </a:r>
            <a:endParaRPr dirty="0"/>
          </a:p>
        </p:txBody>
      </p:sp>
      <p:pic>
        <p:nvPicPr>
          <p:cNvPr id="5" name="Google Shape;262;p37" descr="https://lh5.googleusercontent.com/kQ_sS_8vOJLdXudUXFogtAlkmbuJTNWvHW7Vi3Fhn5c-BpfIjY6AIoSkloe9gxokOZHX4rnkSZz_RU2jgke5HYFQUyWKpCugiOrH1JIq923Uix5pgVKUMScAyqPN7a6mTk1iFlte">
            <a:extLst>
              <a:ext uri="{FF2B5EF4-FFF2-40B4-BE49-F238E27FC236}">
                <a16:creationId xmlns:a16="http://schemas.microsoft.com/office/drawing/2014/main" id="{CA222649-6DD2-674F-A6EF-1CB87B6651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80" y="1162299"/>
            <a:ext cx="8857093" cy="49077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4999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428017" y="138451"/>
            <a:ext cx="8229600" cy="591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Data Story</a:t>
            </a:r>
            <a:endParaRPr dirty="0"/>
          </a:p>
        </p:txBody>
      </p:sp>
      <p:pic>
        <p:nvPicPr>
          <p:cNvPr id="269" name="Google Shape;269;p38" descr="https://lh5.googleusercontent.com/9U6x5CR8v7-iO4Huy96faKqvQi-Bt3eG1Qc-hPX9ecxuqTLhO0nNOb7iObnFDje73CW_xPKyCvZjQSDJQj8TbFa-nPBshKMd1Pxsr7fkXH0T7IMCowchp0SJ-qy0ZSGPwOVFxAfI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287285"/>
            <a:ext cx="2976663" cy="4666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 descr="https://lh5.googleusercontent.com/31yl9iob_nkOofqMjaZO-IRfE6s93YHP9CuIdD62m0xEtlFq7OHmKlfoBbqDHgKGvnMfrjUhBSQwVqWJaGmGBqCzbMaITV677Z587PVE8k-RNKJvSGecGREMqVDNP8-eD1QSpF_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25302" y="1287284"/>
            <a:ext cx="3035029" cy="4666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8" descr="https://lh4.googleusercontent.com/dYjM7JxBBydR-Rra25wHQ6v4VenJOY_X5d6YENtMrIvdLj0BAKDQJmIO_DsxQf1inDah1qBhlQNFtYNv6BxKnr39J_WUvcUCiMvHulfP7b0dHqjLXnOJTcn-HoGpNuSP9OoDURfI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08970" y="1287284"/>
            <a:ext cx="3035030" cy="46660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ABE1EC-9E01-E441-8CD6-98A4C4D729F1}"/>
              </a:ext>
            </a:extLst>
          </p:cNvPr>
          <p:cNvSpPr txBox="1"/>
          <p:nvPr/>
        </p:nvSpPr>
        <p:spPr>
          <a:xfrm>
            <a:off x="787940" y="6070060"/>
            <a:ext cx="1157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Liquefaction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5EC770-05DB-5D43-A914-ED712EE1FBB1}"/>
              </a:ext>
            </a:extLst>
          </p:cNvPr>
          <p:cNvSpPr txBox="1"/>
          <p:nvPr/>
        </p:nvSpPr>
        <p:spPr>
          <a:xfrm>
            <a:off x="3964020" y="6070060"/>
            <a:ext cx="1157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Landslide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E091C-5FB7-5F48-84A9-527949C8FE6F}"/>
              </a:ext>
            </a:extLst>
          </p:cNvPr>
          <p:cNvSpPr txBox="1"/>
          <p:nvPr/>
        </p:nvSpPr>
        <p:spPr>
          <a:xfrm>
            <a:off x="7140100" y="6070060"/>
            <a:ext cx="1031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Fault zone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8;p38">
            <a:extLst>
              <a:ext uri="{FF2B5EF4-FFF2-40B4-BE49-F238E27FC236}">
                <a16:creationId xmlns:a16="http://schemas.microsoft.com/office/drawing/2014/main" id="{9090659F-1337-714F-81BA-B536B8EA80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8017" y="138451"/>
            <a:ext cx="8229600" cy="591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Data Story</a:t>
            </a:r>
            <a:endParaRPr dirty="0"/>
          </a:p>
        </p:txBody>
      </p:sp>
      <p:pic>
        <p:nvPicPr>
          <p:cNvPr id="6" name="Google Shape;263;p37" descr="https://lh5.googleusercontent.com/-mZSGrVaU0fPOF5S_lBjjrViSGJbwGEt98cpD6LUcQGwMhmkUU5hYml-RPC_oElm2mVwcBxUo9rY_vLDXxd41REwTe-OrbaUw0eKyHABbqKw8FOf1FEK89bY7MObRH0i2gLmxJRu">
            <a:extLst>
              <a:ext uri="{FF2B5EF4-FFF2-40B4-BE49-F238E27FC236}">
                <a16:creationId xmlns:a16="http://schemas.microsoft.com/office/drawing/2014/main" id="{1CA44EE3-6902-B64D-BB6D-5877820007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102" y="1387524"/>
            <a:ext cx="4649822" cy="435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72;p38" descr="https://lh4.googleusercontent.com/Ksh6DI6xaPjnxDFq6W25cLEXZa9JEVpYLXMZLHYZj7B0iE_INv4OvT_BxGV5QzAx9MpTim3ZMr0Pu-SzHj7GFF-vF2gMcptMyh3hKmhfkHX2o5pP3_yKKrw5VHNGBhMXIyoIJrzC">
            <a:extLst>
              <a:ext uri="{FF2B5EF4-FFF2-40B4-BE49-F238E27FC236}">
                <a16:creationId xmlns:a16="http://schemas.microsoft.com/office/drawing/2014/main" id="{FBBDDACC-4AC2-C34E-A15B-FA755C5D511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01576" y="1387524"/>
            <a:ext cx="2276271" cy="435179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67D2F2-6369-B344-B13D-8F87E2A735C9}"/>
              </a:ext>
            </a:extLst>
          </p:cNvPr>
          <p:cNvSpPr txBox="1"/>
          <p:nvPr/>
        </p:nvSpPr>
        <p:spPr>
          <a:xfrm>
            <a:off x="5982511" y="5820095"/>
            <a:ext cx="1089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Fire hazard</a:t>
            </a:r>
          </a:p>
        </p:txBody>
      </p:sp>
    </p:spTree>
    <p:extLst>
      <p:ext uri="{BB962C8B-B14F-4D97-AF65-F5344CB8AC3E}">
        <p14:creationId xmlns:p14="http://schemas.microsoft.com/office/powerpoint/2010/main" val="1299160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>
            <a:spLocks noGrp="1"/>
          </p:cNvSpPr>
          <p:nvPr>
            <p:ph type="title"/>
          </p:nvPr>
        </p:nvSpPr>
        <p:spPr>
          <a:xfrm>
            <a:off x="493204" y="157906"/>
            <a:ext cx="8229600" cy="60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Inferential Statistics</a:t>
            </a:r>
            <a:endParaRPr dirty="0"/>
          </a:p>
        </p:txBody>
      </p:sp>
      <p:sp>
        <p:nvSpPr>
          <p:cNvPr id="278" name="Google Shape;278;p39"/>
          <p:cNvSpPr txBox="1">
            <a:spLocks noGrp="1"/>
          </p:cNvSpPr>
          <p:nvPr>
            <p:ph type="body" idx="1"/>
          </p:nvPr>
        </p:nvSpPr>
        <p:spPr>
          <a:xfrm>
            <a:off x="179512" y="1232229"/>
            <a:ext cx="8856984" cy="493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dirty="0"/>
              <a:t>H0: There is no significant correlation between features and price</a:t>
            </a:r>
            <a:endParaRPr dirty="0"/>
          </a:p>
          <a:p>
            <a:pPr marL="3429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dirty="0"/>
              <a:t>Ha: There is a correlation between features and price</a:t>
            </a:r>
            <a:endParaRPr dirty="0"/>
          </a:p>
          <a:p>
            <a:pPr marL="3429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dirty="0"/>
              <a:t>The. </a:t>
            </a:r>
            <a:endParaRPr dirty="0"/>
          </a:p>
          <a:p>
            <a:pPr marL="3429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dirty="0"/>
              <a:t>Features bedrooms, bathrooms, </a:t>
            </a:r>
            <a:r>
              <a:rPr lang="en-US" sz="2500" dirty="0" err="1"/>
              <a:t>sqft</a:t>
            </a:r>
            <a:r>
              <a:rPr lang="en-US" sz="2500" dirty="0"/>
              <a:t>, lot size, liquefaction, fault zone, house type, and zip code, p value is less than level of significance 0.05 which suggested significant correlation between above features and price.</a:t>
            </a:r>
            <a:endParaRPr dirty="0"/>
          </a:p>
          <a:p>
            <a:pPr marL="3429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dirty="0"/>
              <a:t>Other features such as year built, month sold and  landslide, p value was greater than 0.05 which suggested no significant correlation between those features and price.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7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Machine Learning Models</a:t>
            </a:r>
            <a:endParaRPr dirty="0"/>
          </a:p>
        </p:txBody>
      </p:sp>
      <p:sp>
        <p:nvSpPr>
          <p:cNvPr id="284" name="Google Shape;284;p40"/>
          <p:cNvSpPr txBox="1">
            <a:spLocks noGrp="1"/>
          </p:cNvSpPr>
          <p:nvPr>
            <p:ph type="body" idx="1"/>
          </p:nvPr>
        </p:nvSpPr>
        <p:spPr>
          <a:xfrm>
            <a:off x="651753" y="109436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Linear Regression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Decision Tree Regressor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Gradient Boosting Regressor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Random Forest Regressor</a:t>
            </a: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865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Data Collection</a:t>
            </a:r>
            <a:endParaRPr dirty="0"/>
          </a:p>
        </p:txBody>
      </p:sp>
      <p:sp>
        <p:nvSpPr>
          <p:cNvPr id="102" name="Google Shape;102;p16"/>
          <p:cNvSpPr txBox="1">
            <a:spLocks noGrp="1"/>
          </p:cNvSpPr>
          <p:nvPr>
            <p:ph type="body" idx="1"/>
          </p:nvPr>
        </p:nvSpPr>
        <p:spPr>
          <a:xfrm>
            <a:off x="318356" y="1024847"/>
            <a:ext cx="8507288" cy="485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Zillow Properties Data  (San Jose)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https://www.zillow.com/homes/san-jose_rb/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Natural Hazard Data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dirty="0"/>
              <a:t>Seismic Hazard Data</a:t>
            </a:r>
            <a:endParaRPr dirty="0"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https://spatialservices.conservation.ca.gov/arcgis/rest/services/CGS_Earthquake_Hazard_Zones/SHP_ZoneInfo/MapServer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dirty="0"/>
              <a:t>	Fire Hazard Data</a:t>
            </a:r>
            <a:endParaRPr dirty="0"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u="sng" dirty="0">
                <a:solidFill>
                  <a:schemeClr val="hlink"/>
                </a:solidFill>
                <a:hlinkClick r:id="rId6"/>
              </a:rPr>
              <a:t>http://www.fire.ca.gov/fire_prevention/fhsz_maps/FHSZ/santa_clara/San_Jose.pdf</a:t>
            </a: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0000" b="-5000"/>
          </a:stretch>
        </a:blip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700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Metrics</a:t>
            </a:r>
            <a:endParaRPr dirty="0"/>
          </a:p>
        </p:txBody>
      </p:sp>
      <p:sp>
        <p:nvSpPr>
          <p:cNvPr id="290" name="Google Shape;290;p41"/>
          <p:cNvSpPr txBox="1">
            <a:spLocks noGrp="1"/>
          </p:cNvSpPr>
          <p:nvPr>
            <p:ph type="body" idx="1"/>
          </p:nvPr>
        </p:nvSpPr>
        <p:spPr>
          <a:xfrm>
            <a:off x="243192" y="97763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Mean Squared Error (MSE)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Root Mean Squared Error (RMSE)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R2_score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Mean Absolute Error (MAE)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Mean Absolute Percent Error (MAPE)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-515565" y="0"/>
            <a:ext cx="10019488" cy="700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Feature Selection</a:t>
            </a:r>
            <a:endParaRPr dirty="0"/>
          </a:p>
        </p:txBody>
      </p:sp>
      <p:sp>
        <p:nvSpPr>
          <p:cNvPr id="296" name="Google Shape;296;p42"/>
          <p:cNvSpPr txBox="1">
            <a:spLocks noGrp="1"/>
          </p:cNvSpPr>
          <p:nvPr>
            <p:ph type="body" idx="1"/>
          </p:nvPr>
        </p:nvSpPr>
        <p:spPr>
          <a:xfrm>
            <a:off x="214009" y="899809"/>
            <a:ext cx="8560340" cy="812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/>
              <a:t>Backward Elimination</a:t>
            </a:r>
            <a:endParaRPr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/>
              <a:t>Univariate Elimination</a:t>
            </a: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dirty="0"/>
          </a:p>
        </p:txBody>
      </p:sp>
      <p:pic>
        <p:nvPicPr>
          <p:cNvPr id="297" name="Google Shape;297;p42" descr="https://lh3.googleusercontent.com/KnS3avZTRe-dQPMN_qlLrrsnFSGVKR5QAS3SkNfdlqj2rUTCXvr4bObaCPyYhbzmDxotqglFZCRFmI0SqJ5NYnOqZYvYZCMnadZfvONjeMrKizJey9RB1GrxlfaMwthLIJQDL3Gz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911485"/>
            <a:ext cx="4839876" cy="4061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2" descr="https://lh5.googleusercontent.com/gpo9k5yAkhNnG3YUT5h5nI5HZ9aQSZIGVETVV36r6kbZcMcQKzMETyzKyOlArIXPiceg4Vos0S8gk7QdaJgAx9Thmvc3uiEsBCXR-Tf7v1eQbkvcuVlxmvUHL2Z6WjDz5nIINCZl"/>
          <p:cNvPicPr preferRelativeResize="0"/>
          <p:nvPr/>
        </p:nvPicPr>
        <p:blipFill rotWithShape="1">
          <a:blip r:embed="rId5">
            <a:alphaModFix/>
          </a:blip>
          <a:srcRect r="4404"/>
          <a:stretch/>
        </p:blipFill>
        <p:spPr>
          <a:xfrm>
            <a:off x="4669276" y="1911486"/>
            <a:ext cx="4378551" cy="4061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>
            <a:spLocks noGrp="1"/>
          </p:cNvSpPr>
          <p:nvPr>
            <p:ph type="title"/>
          </p:nvPr>
        </p:nvSpPr>
        <p:spPr>
          <a:xfrm>
            <a:off x="457199" y="116632"/>
            <a:ext cx="8608979" cy="700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Comparison of Regressor Models</a:t>
            </a:r>
            <a:endParaRPr dirty="0"/>
          </a:p>
        </p:txBody>
      </p:sp>
      <p:pic>
        <p:nvPicPr>
          <p:cNvPr id="304" name="Google Shape;304;p43" descr="https://lh3.googleusercontent.com/q2JwPnlau2T9bYgzbVhHsIqWEfb0JSUx0h5r2v0OvPWz_Wgz7OsISlczLuB_MkMq64czsTtVJ-mzx-JQH8n0G56KfBqQCfXyvD4FaY_45LXR9I_VKXh4R2kNezysqzIRh-N-zyE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52877" y="1066494"/>
            <a:ext cx="8806296" cy="5382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>
            <a:spLocks noGrp="1"/>
          </p:cNvSpPr>
          <p:nvPr>
            <p:ph type="title"/>
          </p:nvPr>
        </p:nvSpPr>
        <p:spPr>
          <a:xfrm>
            <a:off x="126460" y="116632"/>
            <a:ext cx="8803531" cy="749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Comparison of Regressor Models</a:t>
            </a:r>
            <a:endParaRPr dirty="0"/>
          </a:p>
        </p:txBody>
      </p:sp>
      <p:pic>
        <p:nvPicPr>
          <p:cNvPr id="310" name="Google Shape;310;p44" descr="https://lh3.googleusercontent.com/zqs4Ct1tYWuO-F8tR12icAkUoCqHQDeMbeVCl5zjLXaFem_E5t1zYMU_5gJkOY9z2IST4DqU5t75YTfgvBE1cpXG1VGSGUeqeL7vWspJFYoDoP_UiAMpbIRUtDE5xkUgHix4-Aqf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82102" y="1039601"/>
            <a:ext cx="8725711" cy="5487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>
            <a:spLocks noGrp="1"/>
          </p:cNvSpPr>
          <p:nvPr>
            <p:ph type="title"/>
          </p:nvPr>
        </p:nvSpPr>
        <p:spPr>
          <a:xfrm>
            <a:off x="0" y="39513"/>
            <a:ext cx="8929991" cy="991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Hyperparameter Tuned Model Performance</a:t>
            </a:r>
            <a:endParaRPr dirty="0"/>
          </a:p>
        </p:txBody>
      </p:sp>
      <p:sp>
        <p:nvSpPr>
          <p:cNvPr id="316" name="Google Shape;316;p45"/>
          <p:cNvSpPr txBox="1">
            <a:spLocks noGrp="1"/>
          </p:cNvSpPr>
          <p:nvPr>
            <p:ph type="body" idx="1"/>
          </p:nvPr>
        </p:nvSpPr>
        <p:spPr>
          <a:xfrm>
            <a:off x="204281" y="115272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 err="1"/>
              <a:t>GridSearchCV</a:t>
            </a:r>
            <a:endParaRPr sz="180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 err="1"/>
              <a:t>RandomizedSearchCV</a:t>
            </a:r>
            <a:endParaRPr sz="1800" dirty="0"/>
          </a:p>
        </p:txBody>
      </p:sp>
      <p:pic>
        <p:nvPicPr>
          <p:cNvPr id="317" name="Google Shape;317;p45" descr="https://lh6.googleusercontent.com/VmTztS31wgHM60HCbavQhLvICh9zXy99N3etWHjp3RHqMKI_lSDW35Lkvr1uegIaxBLF9sAHzunTsaY_q9BwTBLWfOYd4u1cifT6lsVFLfsvkpGhRg2W6MZDrSA0ZCxbx5K04sB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715" y="1819672"/>
            <a:ext cx="8050629" cy="5038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6000"/>
          </a:stretch>
        </a:blip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6"/>
          <p:cNvSpPr txBox="1">
            <a:spLocks noGrp="1"/>
          </p:cNvSpPr>
          <p:nvPr>
            <p:ph type="title"/>
          </p:nvPr>
        </p:nvSpPr>
        <p:spPr>
          <a:xfrm>
            <a:off x="-262648" y="68094"/>
            <a:ext cx="923154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Hyperparameter Tuned Model Performance</a:t>
            </a:r>
            <a:endParaRPr dirty="0"/>
          </a:p>
        </p:txBody>
      </p:sp>
      <p:pic>
        <p:nvPicPr>
          <p:cNvPr id="323" name="Google Shape;323;p46" descr="https://lh6.googleusercontent.com/DtkodDHUQ9JFAuxIAKc18VRF3rvixlq4qmFVB9bjTDRcI8ko1BP8po5u-QvvkfeKv0Z5zlJ07fQ4ZUnlELNDwxRaYJnbKtc18z4JFEomaYkB4HjHY9_cVjLM11psImWmSeCn4urU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53478" y="1138502"/>
            <a:ext cx="8615423" cy="5233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6000" b="-5000"/>
          </a:stretch>
        </a:blip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Hyperparameter Tuned Model Performance</a:t>
            </a:r>
            <a:endParaRPr dirty="0"/>
          </a:p>
        </p:txBody>
      </p:sp>
      <p:pic>
        <p:nvPicPr>
          <p:cNvPr id="329" name="Google Shape;329;p47" descr="https://lh6.googleusercontent.com/RpGA7OBerqgGrenW9pZdIJs-bJ11mBXyT7TKKxuT81NnwwA51CcfHUiPW8yECnVWFKBlN7-DFkHRSMQJLF0JaRTnYJuqYeCGtPhrhEcxBNN2Hm3NQcYZuRSlJgTqsaOdASJsiCD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09145" y="1143000"/>
            <a:ext cx="872571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6000" b="-5000"/>
          </a:stretch>
        </a:blip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Hyperparameter Tuned Model Performance</a:t>
            </a:r>
            <a:endParaRPr dirty="0"/>
          </a:p>
        </p:txBody>
      </p:sp>
      <p:pic>
        <p:nvPicPr>
          <p:cNvPr id="335" name="Google Shape;335;p48" descr="https://lh5.googleusercontent.com/y72HSBEKFqix3eKx9_8LVfytc8l9AEil9sg1sCOPh84vfbWHpFMVHGhtxfg1haACE2kRVA_7mO_YsDHYs0qsI5lLDcZTrkYgSW5bJS6KIxJoVUfWC3K4eJj7jXBIXnS6q9acDygq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18872" y="1214700"/>
            <a:ext cx="8706255" cy="5439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0000" b="-5000"/>
          </a:stretch>
        </a:blip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72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Conclusion</a:t>
            </a:r>
            <a:endParaRPr dirty="0"/>
          </a:p>
        </p:txBody>
      </p:sp>
      <p:sp>
        <p:nvSpPr>
          <p:cNvPr id="341" name="Google Shape;341;p49"/>
          <p:cNvSpPr txBox="1">
            <a:spLocks noGrp="1"/>
          </p:cNvSpPr>
          <p:nvPr>
            <p:ph type="body" idx="1"/>
          </p:nvPr>
        </p:nvSpPr>
        <p:spPr>
          <a:xfrm>
            <a:off x="350196" y="1123545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The Gradient boosting regressor model was better than random guess and it was better performing model compared to other 3 models.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Many other regression models which were not included in this project can be built for house price prediction.</a:t>
            </a: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0000"/>
          </a:stretch>
        </a:blip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0"/>
          <p:cNvSpPr txBox="1">
            <a:spLocks noGrp="1"/>
          </p:cNvSpPr>
          <p:nvPr>
            <p:ph type="title"/>
          </p:nvPr>
        </p:nvSpPr>
        <p:spPr>
          <a:xfrm>
            <a:off x="437745" y="0"/>
            <a:ext cx="8229600" cy="81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Appendix</a:t>
            </a:r>
            <a:endParaRPr dirty="0"/>
          </a:p>
        </p:txBody>
      </p:sp>
      <p:graphicFrame>
        <p:nvGraphicFramePr>
          <p:cNvPr id="347" name="Google Shape;347;p50"/>
          <p:cNvGraphicFramePr/>
          <p:nvPr>
            <p:extLst>
              <p:ext uri="{D42A27DB-BD31-4B8C-83A1-F6EECF244321}">
                <p14:modId xmlns:p14="http://schemas.microsoft.com/office/powerpoint/2010/main" val="379534299"/>
              </p:ext>
            </p:extLst>
          </p:nvPr>
        </p:nvGraphicFramePr>
        <p:xfrm>
          <a:off x="1547664" y="1074906"/>
          <a:ext cx="5482725" cy="4616075"/>
        </p:xfrm>
        <a:graphic>
          <a:graphicData uri="http://schemas.openxmlformats.org/drawingml/2006/table">
            <a:tbl>
              <a:tblPr>
                <a:noFill/>
                <a:tableStyleId>{D2D57D10-65B3-40A1-871D-D62E83E21CF3}</a:tableStyleId>
              </a:tblPr>
              <a:tblGrid>
                <a:gridCol w="302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Zip codes</a:t>
                      </a:r>
                      <a:endParaRPr sz="1500" b="1" u="none" strike="noStrike" cap="none" dirty="0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Neighborhood</a:t>
                      </a:r>
                      <a:endParaRPr sz="1500" b="1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95120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Alameden valley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95127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Alum rock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95002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Alviso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95123,95136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Blossom valley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95128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Burbank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95112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Chinatown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95110,95112,95113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Downtown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95127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East foothills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95111,95123,95136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Edenvale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95148,95121,95138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Evergreen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95112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Japantown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95126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Midtown,Rosegarden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95119,95138,95139,95193,95123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Santa Teresa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95111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Seven trees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95138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Silver creek valley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95113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SOFA district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2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95111,95119,95120,95123,95136,95138,95139,95193</a:t>
                      </a:r>
                      <a:endParaRPr sz="1500" u="none" strike="noStrike" cap="none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South San Jose</a:t>
                      </a:r>
                      <a:endParaRPr sz="1500" u="none" strike="noStrike" cap="none" dirty="0"/>
                    </a:p>
                  </a:txBody>
                  <a:tcPr marL="52525" marR="52525" marT="52525" marB="525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348" name="Google Shape;348;p50"/>
          <p:cNvSpPr/>
          <p:nvPr/>
        </p:nvSpPr>
        <p:spPr>
          <a:xfrm>
            <a:off x="2112963" y="16002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415119" y="0"/>
            <a:ext cx="8579296" cy="85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Data Collection – House Data</a:t>
            </a:r>
            <a:endParaRPr dirty="0"/>
          </a:p>
        </p:txBody>
      </p:sp>
      <p:sp>
        <p:nvSpPr>
          <p:cNvPr id="108" name="Google Shape;108;p17"/>
          <p:cNvSpPr txBox="1">
            <a:spLocks noGrp="1"/>
          </p:cNvSpPr>
          <p:nvPr>
            <p:ph type="body" idx="1"/>
          </p:nvPr>
        </p:nvSpPr>
        <p:spPr>
          <a:xfrm>
            <a:off x="334593" y="1074519"/>
            <a:ext cx="8637539" cy="2000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 dirty="0"/>
              <a:t>Web scraping was done to access Zillow property data using python and web scraping packages such as selenium and </a:t>
            </a:r>
            <a:r>
              <a:rPr lang="en-US" sz="3000" dirty="0" err="1"/>
              <a:t>BeautifulSoup</a:t>
            </a:r>
            <a:endParaRPr sz="3000"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1382B-BADB-7E4B-848C-80F32E997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3" y="3296684"/>
            <a:ext cx="9068737" cy="26664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457200" y="89902"/>
            <a:ext cx="8579296" cy="690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Data Collection – Seismic Hazard</a:t>
            </a:r>
            <a:endParaRPr dirty="0"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</p:txBody>
      </p:sp>
      <p:pic>
        <p:nvPicPr>
          <p:cNvPr id="116" name="Google Shape;116;p18" descr="https://lh5.googleusercontent.com/yS1FtpRv8HlFYvayhVoC4kaRHF5o_w3pIgTbN7v4uju7oTiT3A42Q-HeSy0LajwmrXxgrF_ruVERQaCTsCttKQ5m4H1uGGvJPZsugMW8Uqyyf4dspCk4pdth2wC0lfBFlkOrcWWuanHyzlMnQ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17" y="1050340"/>
            <a:ext cx="8915366" cy="496369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>
            <a:off x="4780761" y="6126163"/>
            <a:ext cx="4363239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California Geological Survey (CGS)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 descr="https://lh6.googleusercontent.com/mFq86s4akduNLHRbWNbBf7UwyMMfovrMtXOhYJcGMd51lZlNdJnI4sM0vM_FndfSes68dHVX9iTo4-Le1P87Ka7N2fAkRzP8m3aHzArXjh6teKD_QlrjO7TbkrfrliLU7MXEkMBH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142242" y="888932"/>
            <a:ext cx="6086152" cy="596906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107503" y="188640"/>
            <a:ext cx="8928992" cy="612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Data Collection – Fire Hazard</a:t>
            </a:r>
            <a:endParaRPr dirty="0"/>
          </a:p>
        </p:txBody>
      </p:sp>
      <p:sp>
        <p:nvSpPr>
          <p:cNvPr id="124" name="Google Shape;124;p19"/>
          <p:cNvSpPr txBox="1"/>
          <p:nvPr/>
        </p:nvSpPr>
        <p:spPr>
          <a:xfrm>
            <a:off x="7228394" y="6534835"/>
            <a:ext cx="2003155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CALFIRE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510952" y="0"/>
            <a:ext cx="8229600" cy="801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Data Wrangling</a:t>
            </a:r>
            <a:endParaRPr dirty="0"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107504" y="975850"/>
            <a:ext cx="9036496" cy="5107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San Jose City, California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House sold between 2016-2019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13993 observations and 7 features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All data frames were merged and duplicates were removed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Different formats were corrected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Error data were corrected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Data types were corrected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Missing data and outliers were handled</a:t>
            </a: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350779" y="0"/>
            <a:ext cx="8507288" cy="91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Exploratory Data Analysis (EDA)</a:t>
            </a:r>
            <a:endParaRPr dirty="0"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97159" y="88246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b="1" dirty="0"/>
              <a:t>Where are hazards prone areas? Which hazard is the most common and least common in city? How are they distributed in the city?</a:t>
            </a: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dirty="0"/>
          </a:p>
        </p:txBody>
      </p:sp>
      <p:pic>
        <p:nvPicPr>
          <p:cNvPr id="137" name="Google Shape;137;p21" descr="https://lh4.googleusercontent.com/bBPuxdUCu2QvpXqUOhp_l4Q_6rydXxwvN69ohyxCO6Z5SlPiK5bbNZ9rmGlMeKvYcpd0Ipv74SrgiBPB02cnCwUtExg3iW9Q_6AN9TLbsLm-oecKCyv7jNBFGfEj_kZ-udM3aNzg"/>
          <p:cNvPicPr preferRelativeResize="0"/>
          <p:nvPr/>
        </p:nvPicPr>
        <p:blipFill rotWithShape="1">
          <a:blip r:embed="rId4">
            <a:alphaModFix/>
          </a:blip>
          <a:srcRect l="30123" t="16848" r="24698" b="8163"/>
          <a:stretch/>
        </p:blipFill>
        <p:spPr>
          <a:xfrm>
            <a:off x="244726" y="1634985"/>
            <a:ext cx="2599081" cy="2854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 descr="https://lh4.googleusercontent.com/6BfR3EaI6DOhMjN-3fRnXXWAsRl8VzHwrPrBPUtvbkgLSc2t2ynvG56pGyWx1sHU5KDTDnH5xliG0feDOpyRNUjoXSBBBCc8RuMN8QobQVPMV0ZoMVF9Mpc7_WwPpOzhmOMd03e7"/>
          <p:cNvPicPr preferRelativeResize="0"/>
          <p:nvPr/>
        </p:nvPicPr>
        <p:blipFill rotWithShape="1">
          <a:blip r:embed="rId5">
            <a:alphaModFix/>
          </a:blip>
          <a:srcRect l="26640" t="14950" r="37257" b="4640"/>
          <a:stretch/>
        </p:blipFill>
        <p:spPr>
          <a:xfrm>
            <a:off x="2979314" y="1634984"/>
            <a:ext cx="2600797" cy="2926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 descr="https://lh4.googleusercontent.com/sPqh_p6LVKkxpak1R4VNAvkhBGbrPqASTwh-Tge2yBiD9rSTWT0IL58enUzAslhmDU3nO1ebCrkdwfZmzpEaV5C2cWMCCYg2f7twYz0H9q08F4pul_wv-hTpP0I9EpXaphzUpyfX"/>
          <p:cNvPicPr preferRelativeResize="0"/>
          <p:nvPr/>
        </p:nvPicPr>
        <p:blipFill rotWithShape="1">
          <a:blip r:embed="rId6">
            <a:alphaModFix/>
          </a:blip>
          <a:srcRect r="4688"/>
          <a:stretch/>
        </p:blipFill>
        <p:spPr>
          <a:xfrm>
            <a:off x="5678001" y="1643519"/>
            <a:ext cx="3277955" cy="291820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457725" y="4791465"/>
            <a:ext cx="2003155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Fault zone</a:t>
            </a:r>
            <a:endParaRPr dirty="0"/>
          </a:p>
        </p:txBody>
      </p:sp>
      <p:sp>
        <p:nvSpPr>
          <p:cNvPr id="141" name="Google Shape;141;p21"/>
          <p:cNvSpPr txBox="1"/>
          <p:nvPr/>
        </p:nvSpPr>
        <p:spPr>
          <a:xfrm>
            <a:off x="3278134" y="4779291"/>
            <a:ext cx="2003155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Landslide</a:t>
            </a:r>
            <a:endParaRPr dirty="0"/>
          </a:p>
        </p:txBody>
      </p:sp>
      <p:sp>
        <p:nvSpPr>
          <p:cNvPr id="142" name="Google Shape;142;p21"/>
          <p:cNvSpPr txBox="1"/>
          <p:nvPr/>
        </p:nvSpPr>
        <p:spPr>
          <a:xfrm>
            <a:off x="6459109" y="4777391"/>
            <a:ext cx="2003155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Liquefaction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457200" y="110252"/>
            <a:ext cx="8229600" cy="51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EDA</a:t>
            </a:r>
            <a:endParaRPr dirty="0"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184856" y="84356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dirty="0"/>
              <a:t>Popular homes among buyers</a:t>
            </a:r>
            <a:endParaRPr dirty="0"/>
          </a:p>
        </p:txBody>
      </p:sp>
      <p:pic>
        <p:nvPicPr>
          <p:cNvPr id="149" name="Google Shape;149;p22" descr="https://lh4.googleusercontent.com/Hpnr7o-NtbANiZDBPPmCqzximeIjLlUMUvLldeM0Dzc7-ie7-grhqHummIb5-ku5uh_fLO5qt2zpTIcaeu1MsRAE3izXCBvO4AZeqpQ2HhLGirO1-1kpCAvN69ds____qEWiONwx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206254"/>
            <a:ext cx="3924728" cy="294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 descr="https://lh4.googleusercontent.com/ofPC370swadAC360huQ2FzYIahK24UG7_7HMeTD65Ka1LWGudSboFOxTg57yDRHqr5FDzj3ds1QJb9VLjkVyljAZKxF6AyXAZV9iCnim6nXmmDajYZxt1uYUpHzQebh7recuRz0I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23713" y="3968885"/>
            <a:ext cx="4067359" cy="2889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 descr="https://lh5.googleusercontent.com/l_6PsDpmukZY2Hd3e3N_WoclmG540UNKsuMxvQFQASUT3BDaLSQTHiGOpiGhWppdFYQx8-v8uUL7XI29IjkTMxTsky9rV9ARRKhwQ48mcsY__1iJcpO6IJE759gpRrDrjbvGrG-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58486" y="991550"/>
            <a:ext cx="4328313" cy="3157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613</Words>
  <Application>Microsoft Macintosh PowerPoint</Application>
  <PresentationFormat>On-screen Show (4:3)</PresentationFormat>
  <Paragraphs>148</Paragraphs>
  <Slides>39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Arial</vt:lpstr>
      <vt:lpstr>Diseño predeterminado</vt:lpstr>
      <vt:lpstr>House Price Prediction in Natural Hazard Prone Areas</vt:lpstr>
      <vt:lpstr>Who is the audience?</vt:lpstr>
      <vt:lpstr>Data Collection</vt:lpstr>
      <vt:lpstr>Data Collection – House Data</vt:lpstr>
      <vt:lpstr>Data Collection – Seismic Hazard</vt:lpstr>
      <vt:lpstr>Data Collection – Fire Hazard</vt:lpstr>
      <vt:lpstr>Data Wrangling</vt:lpstr>
      <vt:lpstr>Exploratory Data Analysis (EDA)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Correlation - Features and Price</vt:lpstr>
      <vt:lpstr>Correlation - Features and Price</vt:lpstr>
      <vt:lpstr>Correlation - Features and Price</vt:lpstr>
      <vt:lpstr>Correlation Coefficients</vt:lpstr>
      <vt:lpstr>Data Story</vt:lpstr>
      <vt:lpstr>Data Story</vt:lpstr>
      <vt:lpstr>Data Story</vt:lpstr>
      <vt:lpstr>Data Story</vt:lpstr>
      <vt:lpstr>Inferential Statistics</vt:lpstr>
      <vt:lpstr>Machine Learning Models</vt:lpstr>
      <vt:lpstr>Metrics</vt:lpstr>
      <vt:lpstr>Feature Selection</vt:lpstr>
      <vt:lpstr>Comparison of Regressor Models</vt:lpstr>
      <vt:lpstr>Comparison of Regressor Models</vt:lpstr>
      <vt:lpstr>Hyperparameter Tuned Model Performance</vt:lpstr>
      <vt:lpstr>Hyperparameter Tuned Model Performance</vt:lpstr>
      <vt:lpstr>Hyperparameter Tuned Model Performance</vt:lpstr>
      <vt:lpstr>Hyperparameter Tuned Model Performance</vt:lpstr>
      <vt:lpstr>Conclusion</vt:lpstr>
      <vt:lpstr>Appendix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Price Prediction in Natural Hazard Prone Areas</dc:title>
  <cp:lastModifiedBy>Prabhu Hariharan</cp:lastModifiedBy>
  <cp:revision>9</cp:revision>
  <dcterms:modified xsi:type="dcterms:W3CDTF">2019-06-15T02:39:20Z</dcterms:modified>
</cp:coreProperties>
</file>